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64" r:id="rId3"/>
    <p:sldId id="266" r:id="rId4"/>
    <p:sldId id="265" r:id="rId5"/>
    <p:sldId id="267" r:id="rId6"/>
    <p:sldId id="268" r:id="rId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05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7940E8-0A62-4238-9B4A-0B8D113974DE}" type="datetimeFigureOut">
              <a:rPr lang="en-US" smtClean="0"/>
              <a:t>11/20/2008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CCCD37-61E7-4500-862F-06B9BDCFEC4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CCCD37-61E7-4500-862F-06B9BDCFEC46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CCCD37-61E7-4500-862F-06B9BDCFEC46}" type="slidenum">
              <a:rPr lang="en-US" smtClean="0"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CCCD37-61E7-4500-862F-06B9BDCFEC46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CCCD37-61E7-4500-862F-06B9BDCFEC46}" type="slidenum">
              <a:rPr lang="en-US" smtClean="0"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CCCD37-61E7-4500-862F-06B9BDCFEC46}" type="slidenum">
              <a:rPr lang="en-US" smtClean="0"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7CCCD37-61E7-4500-862F-06B9BDCFEC46}" type="slidenum">
              <a:rPr lang="en-US" smtClean="0"/>
              <a:t>6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FAE036-0385-4D17-8E22-7F4E090F607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9BA967-8483-4AD9-A189-4C919D5BA19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1FC2D25-3898-473C-90F5-37C00F48D02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E9DDE8-D222-4F8E-BEE8-08258434F16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FBF35A-F0BA-4A15-8E84-B450B2D9A0E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38129B-8E8A-4D80-86C0-67DD20DAD96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90B708-25DD-4A40-8813-F9CB25F2BE4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DBE8F8-4AE2-4F8B-B989-26CAB2B7075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CE9286-5DB9-4033-A322-F822E24105F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61A25E-63F0-40F1-B4A2-8FB7813CBC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1BE26E-E05F-4E0B-A047-50272540D27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rotWithShape="0">
          <a:gsLst>
            <a:gs pos="0">
              <a:srgbClr val="FFEBFA"/>
            </a:gs>
            <a:gs pos="30000">
              <a:srgbClr val="C4D6EB"/>
            </a:gs>
            <a:gs pos="60001">
              <a:srgbClr val="85C2FF"/>
            </a:gs>
            <a:gs pos="100000">
              <a:srgbClr val="5E9EFF"/>
            </a:gs>
          </a:gsLst>
          <a:path path="shap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3D69D8F3-6DD7-4ADC-B595-3F54765B866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7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discrete" valueType="clr">
                                      <p:cBhvr override="childStyle">
                                        <p:cTn id="7" dur="80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anim calcmode="discrete" valueType="clr">
                                      <p:cBhvr>
                                        <p:cTn id="8" dur="80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clrVal>
                                              <a:schemeClr val="accent2"/>
                                            </p:clrVal>
                                          </p:val>
                                        </p:tav>
                                        <p:tav tm="50000">
                                          <p:val>
                                            <p:clrVal>
                                              <a:schemeClr val="hlink"/>
                                            </p:clrVal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80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6" grpId="0"/>
      <p:bldP spid="1027" grpId="0" uiExpand="1" build="p">
        <p:tmplLst>
          <p:tmpl lvl="1">
            <p:tnLst>
              <p:par>
                <p:cTn presetID="1" presetClass="entr" presetSubtype="0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</p:childTnLst>
                </p:cTn>
              </p:par>
            </p:tnLst>
          </p:tmpl>
          <p:tmpl lvl="2">
            <p:tnLst>
              <p:par>
                <p:cTn presetID="1" presetClass="entr" presetSubtype="0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</p:childTnLst>
                </p:cTn>
              </p:par>
            </p:tnLst>
          </p:tmpl>
          <p:tmpl lvl="3">
            <p:tnLst>
              <p:par>
                <p:cTn presetID="1" presetClass="entr" presetSubtype="0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</p:childTnLst>
                </p:cTn>
              </p:par>
            </p:tnLst>
          </p:tmpl>
          <p:tmpl lvl="4">
            <p:tnLst>
              <p:par>
                <p:cTn presetID="1" presetClass="entr" presetSubtype="0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</p:childTnLst>
                </p:cTn>
              </p:par>
            </p:tnLst>
          </p:tmpl>
          <p:tmpl lvl="5">
            <p:tnLst>
              <p:par>
                <p:cTn presetID="1" presetClass="entr" presetSubtype="0" fill="hold" nodeType="click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027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</p:childTnLst>
                </p:cTn>
              </p:par>
            </p:tnLst>
          </p:tmpl>
        </p:tmplLst>
      </p:bldP>
    </p:bldLst>
  </p:timing>
  <p:txStyles>
    <p:titleStyle>
      <a:lvl1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SchoolScriptDashed" pitchFamily="2" charset="0"/>
        </a:defRPr>
      </a:lvl2pPr>
      <a:lvl3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SchoolScriptDashed" pitchFamily="2" charset="0"/>
        </a:defRPr>
      </a:lvl3pPr>
      <a:lvl4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SchoolScriptDashed" pitchFamily="2" charset="0"/>
        </a:defRPr>
      </a:lvl4pPr>
      <a:lvl5pPr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SchoolScriptDashed" pitchFamily="2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SchoolScriptDashed" pitchFamily="2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SchoolScriptDashed" pitchFamily="2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SchoolScriptDashed" pitchFamily="2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latin typeface="SchoolScriptDashed" pitchFamily="2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Chapter 10 </a:t>
            </a:r>
            <a:r>
              <a:rPr lang="en-US" dirty="0"/>
              <a:t>Review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November 20, </a:t>
            </a:r>
            <a:r>
              <a:rPr lang="en-US" dirty="0"/>
              <a:t>2008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Definitions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dirty="0" smtClean="0"/>
              <a:t>1)</a:t>
            </a:r>
            <a:r>
              <a:rPr lang="en-US" sz="2800" dirty="0"/>
              <a:t>	Rhetorical question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A question designed to stimulate thought without demanding an overt response.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2</a:t>
            </a:r>
            <a:r>
              <a:rPr lang="en-US" sz="2800" dirty="0" smtClean="0"/>
              <a:t>)</a:t>
            </a:r>
            <a:r>
              <a:rPr lang="en-US" sz="2800" dirty="0"/>
              <a:t>	Direct question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A question that asks for an overt response from listeners.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3</a:t>
            </a:r>
            <a:r>
              <a:rPr lang="en-US" sz="2800" dirty="0" smtClean="0"/>
              <a:t>)</a:t>
            </a:r>
            <a:r>
              <a:rPr lang="en-US" sz="2800" dirty="0"/>
              <a:t>	Preview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en-US" sz="2800" dirty="0"/>
              <a:t>A statement that orients the audience by revealing how the speech has organized the body of the speech.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More definitions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dirty="0" smtClean="0"/>
              <a:t>4)</a:t>
            </a:r>
            <a:r>
              <a:rPr lang="en-US" dirty="0"/>
              <a:t>	Summary</a:t>
            </a:r>
          </a:p>
          <a:p>
            <a:pPr>
              <a:buFontTx/>
              <a:buNone/>
            </a:pPr>
            <a:r>
              <a:rPr lang="en-US" dirty="0"/>
              <a:t>A statement or statements reviewing the major ideas of a speech.</a:t>
            </a:r>
          </a:p>
          <a:p>
            <a:pPr>
              <a:buFontTx/>
              <a:buNone/>
            </a:pPr>
            <a:r>
              <a:rPr lang="en-US" dirty="0" smtClean="0"/>
              <a:t>5)</a:t>
            </a:r>
            <a:r>
              <a:rPr lang="en-US" dirty="0"/>
              <a:t>	Circular conclusion</a:t>
            </a:r>
          </a:p>
          <a:p>
            <a:pPr>
              <a:buFontTx/>
              <a:buNone/>
            </a:pPr>
            <a:r>
              <a:rPr lang="en-US" dirty="0"/>
              <a:t>A conclusion that repeats or refers to the material used in the attention-getting step of the introduction.</a:t>
            </a:r>
          </a:p>
          <a:p>
            <a:pPr>
              <a:buFontTx/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Introduction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Tx/>
              <a:buNone/>
            </a:pPr>
            <a:r>
              <a:rPr lang="en-US" dirty="0" smtClean="0"/>
              <a:t>6) </a:t>
            </a:r>
            <a:r>
              <a:rPr lang="en-US" dirty="0"/>
              <a:t>What are the functions of a speech introduction?  (hint: there are five of them)</a:t>
            </a:r>
          </a:p>
          <a:p>
            <a:pPr marL="609600" indent="-609600"/>
            <a:r>
              <a:rPr lang="en-US" dirty="0"/>
              <a:t>Get the attention of your audience</a:t>
            </a:r>
          </a:p>
          <a:p>
            <a:pPr marL="609600" indent="-609600"/>
            <a:r>
              <a:rPr lang="en-US" dirty="0"/>
              <a:t>State your topic</a:t>
            </a:r>
          </a:p>
          <a:p>
            <a:pPr marL="609600" indent="-609600"/>
            <a:r>
              <a:rPr lang="en-US" dirty="0"/>
              <a:t>Establish the importance of your topic</a:t>
            </a:r>
          </a:p>
          <a:p>
            <a:pPr marL="609600" indent="-609600"/>
            <a:r>
              <a:rPr lang="en-US" dirty="0"/>
              <a:t>Establish your credibility on your topic</a:t>
            </a:r>
          </a:p>
          <a:p>
            <a:pPr marL="609600" indent="-609600"/>
            <a:r>
              <a:rPr lang="en-US" dirty="0"/>
              <a:t>Preview the key ideas of your speech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Getting your audience’s attention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Tx/>
              <a:buNone/>
            </a:pPr>
            <a:r>
              <a:rPr lang="en-US" sz="2800" dirty="0" smtClean="0"/>
              <a:t>7) </a:t>
            </a:r>
            <a:r>
              <a:rPr lang="en-US" sz="2800" dirty="0"/>
              <a:t>What are strategies for getting your audience’s attention? (name at least five out of seven)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Question your audience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Arouse curiosity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Stimulate imagination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Promise something beneficial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Amuse your audience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Energize your audience</a:t>
            </a:r>
          </a:p>
          <a:p>
            <a:pPr>
              <a:lnSpc>
                <a:spcPct val="90000"/>
              </a:lnSpc>
            </a:pPr>
            <a:r>
              <a:rPr lang="en-US" sz="2800" dirty="0"/>
              <a:t>Acknowledge and compliment your audience</a:t>
            </a:r>
          </a:p>
          <a:p>
            <a:pPr>
              <a:lnSpc>
                <a:spcPct val="90000"/>
              </a:lnSpc>
            </a:pP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Conclusion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/>
              <a:t>8</a:t>
            </a:r>
            <a:r>
              <a:rPr lang="en-US" smtClean="0"/>
              <a:t>) </a:t>
            </a:r>
            <a:r>
              <a:rPr lang="en-US"/>
              <a:t>What are the functions of a speech conclusion? </a:t>
            </a:r>
            <a:r>
              <a:rPr lang="en-US" dirty="0"/>
              <a:t>(hint: there are three of them)</a:t>
            </a:r>
          </a:p>
          <a:p>
            <a:r>
              <a:rPr lang="en-US" dirty="0"/>
              <a:t>Summarize your key ideas</a:t>
            </a:r>
          </a:p>
          <a:p>
            <a:r>
              <a:rPr lang="en-US" dirty="0"/>
              <a:t>Activate audience response</a:t>
            </a:r>
          </a:p>
          <a:p>
            <a:r>
              <a:rPr lang="en-US" dirty="0"/>
              <a:t>Provide closure</a:t>
            </a:r>
          </a:p>
          <a:p>
            <a:pPr>
              <a:buFontTx/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SchoolScriptDashed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361</TotalTime>
  <Words>144</Words>
  <Application>Microsoft PowerPoint</Application>
  <PresentationFormat>On-screen Show (4:3)</PresentationFormat>
  <Paragraphs>41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SchoolScriptDashed</vt:lpstr>
      <vt:lpstr>Times New Roman</vt:lpstr>
      <vt:lpstr>Default Design</vt:lpstr>
      <vt:lpstr>Chapter 10 Review</vt:lpstr>
      <vt:lpstr>Definitions</vt:lpstr>
      <vt:lpstr>More definitions</vt:lpstr>
      <vt:lpstr>Introduction</vt:lpstr>
      <vt:lpstr>Getting your audience’s attention</vt:lpstr>
      <vt:lpstr>Conclusion</vt:lpstr>
    </vt:vector>
  </TitlesOfParts>
  <Company>nuhs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Chapters 9 and 10 Review</dc:title>
  <dc:creator>nuhs</dc:creator>
  <cp:lastModifiedBy>Ameena</cp:lastModifiedBy>
  <cp:revision>6</cp:revision>
  <dcterms:created xsi:type="dcterms:W3CDTF">2008-02-19T16:18:44Z</dcterms:created>
  <dcterms:modified xsi:type="dcterms:W3CDTF">2008-11-20T18:54:38Z</dcterms:modified>
</cp:coreProperties>
</file>

<file path=docProps/thumbnail.jpeg>
</file>